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74" r:id="rId3"/>
    <p:sldId id="331" r:id="rId4"/>
    <p:sldId id="332" r:id="rId5"/>
    <p:sldId id="304" r:id="rId6"/>
    <p:sldId id="313" r:id="rId7"/>
    <p:sldId id="333" r:id="rId8"/>
    <p:sldId id="334" r:id="rId9"/>
    <p:sldId id="335" r:id="rId10"/>
    <p:sldId id="336" r:id="rId11"/>
    <p:sldId id="311" r:id="rId12"/>
    <p:sldId id="322" r:id="rId13"/>
    <p:sldId id="326" r:id="rId14"/>
    <p:sldId id="318" r:id="rId15"/>
    <p:sldId id="327" r:id="rId16"/>
    <p:sldId id="316" r:id="rId17"/>
    <p:sldId id="320" r:id="rId18"/>
    <p:sldId id="328" r:id="rId19"/>
    <p:sldId id="319" r:id="rId20"/>
    <p:sldId id="329" r:id="rId21"/>
    <p:sldId id="324" r:id="rId2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4A7A"/>
    <a:srgbClr val="0C373C"/>
    <a:srgbClr val="0C2A3C"/>
    <a:srgbClr val="000000"/>
    <a:srgbClr val="175995"/>
    <a:srgbClr val="1A24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21" autoAdjust="0"/>
    <p:restoredTop sz="81508" autoAdjust="0"/>
  </p:normalViewPr>
  <p:slideViewPr>
    <p:cSldViewPr snapToGrid="0" snapToObjects="1">
      <p:cViewPr varScale="1">
        <p:scale>
          <a:sx n="61" d="100"/>
          <a:sy n="61" d="100"/>
        </p:scale>
        <p:origin x="153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61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42" d="100"/>
          <a:sy n="42" d="100"/>
        </p:scale>
        <p:origin x="2328" y="5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i="0" baseline="0"/>
              <a:t>Sector of Leads, 2015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cat>
            <c:strRef>
              <c:f>Sheet1!$G$12:$G$15</c:f>
              <c:strCache>
                <c:ptCount val="4"/>
                <c:pt idx="0">
                  <c:v>Manufacturing</c:v>
                </c:pt>
                <c:pt idx="1">
                  <c:v>Warehouse/Distribution</c:v>
                </c:pt>
                <c:pt idx="2">
                  <c:v>Office</c:v>
                </c:pt>
                <c:pt idx="3">
                  <c:v>Biotech/Value Added Ag</c:v>
                </c:pt>
              </c:strCache>
            </c:strRef>
          </c:cat>
          <c:val>
            <c:numRef>
              <c:f>Sheet1!$H$12:$H$15</c:f>
              <c:numCache>
                <c:formatCode>General</c:formatCode>
                <c:ptCount val="4"/>
                <c:pt idx="0">
                  <c:v>31</c:v>
                </c:pt>
                <c:pt idx="1">
                  <c:v>3</c:v>
                </c:pt>
                <c:pt idx="2">
                  <c:v>2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dbl" algn="ctr">
      <a:solidFill>
        <a:schemeClr val="tx1">
          <a:alpha val="96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i="0" baseline="0" dirty="0"/>
              <a:t>Source of Leads, 2015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Sheet1!$G$2:$G$8</c:f>
              <c:strCache>
                <c:ptCount val="7"/>
                <c:pt idx="0">
                  <c:v>IEDA/DCEO</c:v>
                </c:pt>
                <c:pt idx="1">
                  <c:v>Quad Cities First</c:v>
                </c:pt>
                <c:pt idx="2">
                  <c:v>Direct Contact</c:v>
                </c:pt>
                <c:pt idx="3">
                  <c:v>Broker/Site Selector</c:v>
                </c:pt>
                <c:pt idx="4">
                  <c:v>Local Company</c:v>
                </c:pt>
                <c:pt idx="5">
                  <c:v>Utility Ally</c:v>
                </c:pt>
                <c:pt idx="6">
                  <c:v>Community Ally</c:v>
                </c:pt>
              </c:strCache>
            </c:strRef>
          </c:cat>
          <c:val>
            <c:numRef>
              <c:f>Sheet1!$H$2:$H$8</c:f>
              <c:numCache>
                <c:formatCode>General</c:formatCode>
                <c:ptCount val="7"/>
                <c:pt idx="0">
                  <c:v>15</c:v>
                </c:pt>
                <c:pt idx="1">
                  <c:v>6</c:v>
                </c:pt>
                <c:pt idx="2">
                  <c:v>5</c:v>
                </c:pt>
                <c:pt idx="3">
                  <c:v>3</c:v>
                </c:pt>
                <c:pt idx="4">
                  <c:v>3</c:v>
                </c:pt>
                <c:pt idx="5">
                  <c:v>4</c:v>
                </c:pt>
                <c:pt idx="6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3390256"/>
        <c:axId val="363387120"/>
      </c:barChart>
      <c:catAx>
        <c:axId val="363390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3387120"/>
        <c:crosses val="autoZero"/>
        <c:auto val="1"/>
        <c:lblAlgn val="ctr"/>
        <c:lblOffset val="100"/>
        <c:noMultiLvlLbl val="0"/>
      </c:catAx>
      <c:valAx>
        <c:axId val="363387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3390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dbl" algn="ctr">
      <a:solidFill>
        <a:schemeClr val="tx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>
              <a:defRPr sz="1200"/>
            </a:lvl1pPr>
          </a:lstStyle>
          <a:p>
            <a:fld id="{506799C7-08B6-4549-A1F4-6A5B128476EF}" type="datetimeFigureOut">
              <a:rPr lang="en-US" smtClean="0"/>
              <a:pPr/>
              <a:t>12/14/2015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3037840" cy="466433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8"/>
            <a:ext cx="3037840" cy="466433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200"/>
            </a:lvl1pPr>
          </a:lstStyle>
          <a:p>
            <a:fld id="{8F490922-6AD9-4761-BFF3-DC7FF3043B8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3160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>
              <a:defRPr sz="1200"/>
            </a:lvl1pPr>
          </a:lstStyle>
          <a:p>
            <a:fld id="{390FE5AD-4832-134A-840A-15C6BEBBA01C}" type="datetimeFigureOut">
              <a:rPr lang="en-US" smtClean="0"/>
              <a:pPr/>
              <a:t>12/14/2015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4" tIns="46582" rIns="93164" bIns="4658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4" tIns="46582" rIns="93164" bIns="4658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200"/>
            </a:lvl1pPr>
          </a:lstStyle>
          <a:p>
            <a:fld id="{52960234-51AC-8A43-BF26-3A450B0A8DA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90045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9815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Recognize Jim Hizer and Mark Bergethon of Convergent</a:t>
            </a:r>
          </a:p>
          <a:p>
            <a:r>
              <a:rPr lang="en-US" dirty="0" smtClean="0"/>
              <a:t>Congratulate</a:t>
            </a:r>
            <a:r>
              <a:rPr lang="en-US" baseline="0" dirty="0" smtClean="0"/>
              <a:t> Jenelle on graduating from EDI</a:t>
            </a:r>
          </a:p>
          <a:p>
            <a:r>
              <a:rPr lang="en-US" baseline="0" dirty="0" smtClean="0"/>
              <a:t>Announce </a:t>
            </a:r>
            <a:r>
              <a:rPr lang="en-US" baseline="0" dirty="0" err="1" smtClean="0"/>
              <a:t>Jenelle’s</a:t>
            </a:r>
            <a:r>
              <a:rPr lang="en-US" baseline="0" dirty="0" smtClean="0"/>
              <a:t> promotion to Business Development Manager</a:t>
            </a:r>
          </a:p>
          <a:p>
            <a:r>
              <a:rPr lang="en-US" baseline="0" dirty="0" smtClean="0"/>
              <a:t>Thank Rich for his work on the lease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7421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New existing</a:t>
            </a:r>
            <a:r>
              <a:rPr lang="en-US" baseline="0" dirty="0" smtClean="0"/>
              <a:t> industry program:  </a:t>
            </a:r>
            <a:r>
              <a:rPr lang="en-US" dirty="0" smtClean="0"/>
              <a:t>More industry networking events; increased number of company visits; plant</a:t>
            </a:r>
            <a:r>
              <a:rPr lang="en-US" baseline="0" dirty="0" smtClean="0"/>
              <a:t> manager/CEO roundtables; new managers receptions; workshops; industry linkages; and more</a:t>
            </a:r>
          </a:p>
          <a:p>
            <a:r>
              <a:rPr lang="en-US" baseline="0" dirty="0" smtClean="0"/>
              <a:t>Great to partner with IEDA on major events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4861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8366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3036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9778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5460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0021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7154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37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2953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Introduce Andy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6924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9604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Thanks to David Rose,</a:t>
            </a:r>
            <a:r>
              <a:rPr lang="en-US" baseline="0" dirty="0" smtClean="0"/>
              <a:t> Dennis Lauver, and Howes &amp; Jefferies for their hard work on this project.  Introduce Chris Cobb, Plant Manager.  After starting with 6 employees, the company is now up to 10 and expect to be at 20 by spring 2016.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031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3440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0169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433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C7B6A-B111-1A4F-A9F9-708541D88B04}" type="datetimeFigureOut">
              <a:rPr lang="en-US" smtClean="0"/>
              <a:pPr/>
              <a:t>12/14/2015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DAE37-E01C-1840-9F4E-41AB07134F2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6457950" y="5943600"/>
            <a:ext cx="2520950" cy="7778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8413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C7B6A-B111-1A4F-A9F9-708541D88B04}" type="datetimeFigureOut">
              <a:rPr lang="en-US" smtClean="0"/>
              <a:pPr/>
              <a:t>12/14/2015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DAE37-E01C-1840-9F4E-41AB07134F2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279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C7B6A-B111-1A4F-A9F9-708541D88B04}" type="datetimeFigureOut">
              <a:rPr lang="en-US" smtClean="0"/>
              <a:pPr/>
              <a:t>12/14/2015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DAE37-E01C-1840-9F4E-41AB07134F2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90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C7B6A-B111-1A4F-A9F9-708541D88B04}" type="datetimeFigureOut">
              <a:rPr lang="en-US" smtClean="0"/>
              <a:pPr/>
              <a:t>12/14/2015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DAE37-E01C-1840-9F4E-41AB07134F2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6457950" y="5969000"/>
            <a:ext cx="2571750" cy="7524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617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C7B6A-B111-1A4F-A9F9-708541D88B04}" type="datetimeFigureOut">
              <a:rPr lang="en-US" smtClean="0"/>
              <a:pPr/>
              <a:t>12/14/2015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DAE37-E01C-1840-9F4E-41AB07134F2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845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C7B6A-B111-1A4F-A9F9-708541D88B04}" type="datetimeFigureOut">
              <a:rPr lang="en-US" smtClean="0"/>
              <a:pPr/>
              <a:t>12/14/2015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DAE37-E01C-1840-9F4E-41AB07134F2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434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C7B6A-B111-1A4F-A9F9-708541D88B04}" type="datetimeFigureOut">
              <a:rPr lang="en-US" smtClean="0"/>
              <a:pPr/>
              <a:t>12/14/2015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DAE37-E01C-1840-9F4E-41AB07134F2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108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C7B6A-B111-1A4F-A9F9-708541D88B04}" type="datetimeFigureOut">
              <a:rPr lang="en-US" smtClean="0"/>
              <a:pPr/>
              <a:t>12/14/2015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DAE37-E01C-1840-9F4E-41AB07134F2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293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C7B6A-B111-1A4F-A9F9-708541D88B04}" type="datetimeFigureOut">
              <a:rPr lang="en-US" smtClean="0"/>
              <a:pPr/>
              <a:t>12/14/2015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DAE37-E01C-1840-9F4E-41AB07134F2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523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C7B6A-B111-1A4F-A9F9-708541D88B04}" type="datetimeFigureOut">
              <a:rPr lang="en-US" smtClean="0"/>
              <a:pPr/>
              <a:t>12/14/2015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DAE37-E01C-1840-9F4E-41AB07134F2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687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C7B6A-B111-1A4F-A9F9-708541D88B04}" type="datetimeFigureOut">
              <a:rPr lang="en-US" smtClean="0"/>
              <a:pPr/>
              <a:t>12/14/2015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DAE37-E01C-1840-9F4E-41AB07134F2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444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C7B6A-B111-1A4F-A9F9-708541D88B04}" type="datetimeFigureOut">
              <a:rPr lang="en-US" smtClean="0"/>
              <a:pPr/>
              <a:t>12/14/2015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DAE37-E01C-1840-9F4E-41AB07134F2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6616856" y="5887244"/>
            <a:ext cx="2336644" cy="87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943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473147"/>
            <a:ext cx="91440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C373C"/>
                </a:solidFill>
              </a:rPr>
              <a:t>62</a:t>
            </a:r>
            <a:r>
              <a:rPr lang="en-US" sz="4000" b="1" baseline="30000" dirty="0" smtClean="0">
                <a:solidFill>
                  <a:srgbClr val="0C373C"/>
                </a:solidFill>
              </a:rPr>
              <a:t>nd</a:t>
            </a:r>
            <a:r>
              <a:rPr lang="en-US" sz="4000" b="1" dirty="0" smtClean="0">
                <a:solidFill>
                  <a:srgbClr val="0C373C"/>
                </a:solidFill>
              </a:rPr>
              <a:t> Annual Meeting:  </a:t>
            </a:r>
          </a:p>
          <a:p>
            <a:pPr algn="ctr"/>
            <a:r>
              <a:rPr lang="en-US" sz="4000" b="1" dirty="0" smtClean="0">
                <a:solidFill>
                  <a:srgbClr val="0C373C"/>
                </a:solidFill>
              </a:rPr>
              <a:t>The POWER of Economic Development</a:t>
            </a:r>
            <a:endParaRPr lang="en-US" sz="4000" b="1" dirty="0" smtClean="0">
              <a:solidFill>
                <a:srgbClr val="0C373C"/>
              </a:solidFill>
            </a:endParaRPr>
          </a:p>
          <a:p>
            <a:pPr algn="ctr"/>
            <a:endParaRPr lang="en-US" b="1" dirty="0" smtClean="0">
              <a:solidFill>
                <a:srgbClr val="0C373C"/>
              </a:solidFill>
            </a:endParaRPr>
          </a:p>
          <a:p>
            <a:pPr algn="ctr"/>
            <a:r>
              <a:rPr lang="en-US" sz="3600" b="1" dirty="0" smtClean="0">
                <a:solidFill>
                  <a:srgbClr val="0C373C"/>
                </a:solidFill>
              </a:rPr>
              <a:t>- 2015 in Review -</a:t>
            </a:r>
          </a:p>
          <a:p>
            <a:pPr algn="ctr"/>
            <a:endParaRPr lang="en-US" sz="3200" b="1" dirty="0" smtClean="0">
              <a:solidFill>
                <a:srgbClr val="0C373C"/>
              </a:solidFill>
            </a:endParaRPr>
          </a:p>
          <a:p>
            <a:pPr algn="ctr"/>
            <a:r>
              <a:rPr lang="en-US" sz="3200" dirty="0" smtClean="0">
                <a:solidFill>
                  <a:srgbClr val="0C373C"/>
                </a:solidFill>
              </a:rPr>
              <a:t>Mike Kirchhoff</a:t>
            </a:r>
          </a:p>
          <a:p>
            <a:pPr algn="ctr"/>
            <a:r>
              <a:rPr lang="en-US" sz="3200" dirty="0" smtClean="0">
                <a:solidFill>
                  <a:srgbClr val="0C373C"/>
                </a:solidFill>
              </a:rPr>
              <a:t>President &amp; CEO</a:t>
            </a:r>
            <a:endParaRPr lang="en-US" sz="3200" dirty="0" smtClean="0">
              <a:solidFill>
                <a:srgbClr val="0C373C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229" y="495210"/>
            <a:ext cx="6934200" cy="1282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6"/>
            <a:ext cx="91440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134A7A"/>
                </a:solidFill>
                <a:latin typeface="Bebas Neue"/>
              </a:rPr>
              <a:t>Enhance Organizational Readiness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5032376"/>
          </a:xfrm>
        </p:spPr>
        <p:txBody>
          <a:bodyPr>
            <a:noAutofit/>
          </a:bodyPr>
          <a:lstStyle/>
          <a:p>
            <a:pPr marL="342900" lvl="3" indent="-342900">
              <a:buFont typeface="Wingdings" panose="05000000000000000000" pitchFamily="2" charset="2"/>
              <a:buChar char="ü"/>
            </a:pPr>
            <a:r>
              <a:rPr lang="en-US" sz="2200" b="1" dirty="0"/>
              <a:t>New Logo/Tagline for the CRDC</a:t>
            </a:r>
          </a:p>
          <a:p>
            <a:pPr marL="342900" lvl="3" indent="-342900">
              <a:buFont typeface="Wingdings" panose="05000000000000000000" pitchFamily="2" charset="2"/>
              <a:buChar char="ü"/>
            </a:pPr>
            <a:endParaRPr lang="en-US" sz="2200" dirty="0"/>
          </a:p>
          <a:p>
            <a:pPr marL="342900" lvl="3" indent="-342900">
              <a:buFont typeface="Wingdings" panose="05000000000000000000" pitchFamily="2" charset="2"/>
              <a:buChar char="ü"/>
            </a:pPr>
            <a:r>
              <a:rPr lang="en-US" sz="2200" b="1" dirty="0"/>
              <a:t>New CRDC Bylaws/Board Structure</a:t>
            </a:r>
          </a:p>
          <a:p>
            <a:pPr marL="342900" lvl="3" indent="-342900">
              <a:buFont typeface="Wingdings" panose="05000000000000000000" pitchFamily="2" charset="2"/>
              <a:buChar char="ü"/>
            </a:pPr>
            <a:endParaRPr lang="en-US" sz="2200" dirty="0"/>
          </a:p>
          <a:p>
            <a:pPr marL="342900" lvl="3" indent="-342900">
              <a:buFont typeface="Wingdings" panose="05000000000000000000" pitchFamily="2" charset="2"/>
              <a:buChar char="ü"/>
            </a:pPr>
            <a:r>
              <a:rPr lang="en-US" sz="2200" b="1" dirty="0"/>
              <a:t>New CRDC Employee Handbook</a:t>
            </a:r>
          </a:p>
          <a:p>
            <a:pPr marL="342900" lvl="3" indent="-342900">
              <a:buFont typeface="Wingdings" panose="05000000000000000000" pitchFamily="2" charset="2"/>
              <a:buChar char="ü"/>
            </a:pPr>
            <a:endParaRPr lang="en-US" sz="2200" dirty="0"/>
          </a:p>
          <a:p>
            <a:pPr marL="342900" lvl="3" indent="-342900">
              <a:buFont typeface="Wingdings" panose="05000000000000000000" pitchFamily="2" charset="2"/>
              <a:buChar char="ü"/>
            </a:pPr>
            <a:r>
              <a:rPr lang="en-US" sz="2200" b="1" dirty="0"/>
              <a:t>Vision 2020 Funding </a:t>
            </a:r>
            <a:r>
              <a:rPr lang="en-US" sz="2200" b="1" dirty="0" smtClean="0"/>
              <a:t>Campaign </a:t>
            </a:r>
            <a:r>
              <a:rPr lang="en-US" sz="2200" dirty="0" smtClean="0"/>
              <a:t>– From the public </a:t>
            </a:r>
            <a:r>
              <a:rPr lang="en-US" sz="2200" dirty="0"/>
              <a:t>launch </a:t>
            </a:r>
            <a:r>
              <a:rPr lang="en-US" sz="2200" dirty="0" smtClean="0"/>
              <a:t>to the Celebration, the </a:t>
            </a:r>
            <a:r>
              <a:rPr lang="en-US" sz="2200" dirty="0"/>
              <a:t>program </a:t>
            </a:r>
            <a:r>
              <a:rPr lang="en-US" sz="2200" dirty="0" smtClean="0"/>
              <a:t>exceeded </a:t>
            </a:r>
            <a:r>
              <a:rPr lang="en-US" sz="2200" dirty="0"/>
              <a:t>goal by 6%</a:t>
            </a:r>
          </a:p>
          <a:p>
            <a:pPr marL="342900" lvl="3" indent="-342900">
              <a:buFont typeface="Wingdings" panose="05000000000000000000" pitchFamily="2" charset="2"/>
              <a:buChar char="ü"/>
            </a:pPr>
            <a:endParaRPr lang="en-US" sz="2200" dirty="0"/>
          </a:p>
          <a:p>
            <a:pPr marL="342900" lvl="3" indent="-342900">
              <a:buFont typeface="Wingdings" panose="05000000000000000000" pitchFamily="2" charset="2"/>
              <a:buChar char="ü"/>
            </a:pPr>
            <a:r>
              <a:rPr lang="en-US" sz="2200" b="1" dirty="0"/>
              <a:t>New Business Development </a:t>
            </a:r>
            <a:r>
              <a:rPr lang="en-US" sz="2200" b="1" dirty="0" smtClean="0"/>
              <a:t>Manager </a:t>
            </a:r>
            <a:r>
              <a:rPr lang="en-US" sz="2200" dirty="0" smtClean="0"/>
              <a:t>- Kreiling graduated from EDI and promoted </a:t>
            </a:r>
            <a:r>
              <a:rPr lang="en-US" sz="2200" dirty="0"/>
              <a:t>into </a:t>
            </a:r>
            <a:r>
              <a:rPr lang="en-US" sz="2200" dirty="0" smtClean="0"/>
              <a:t>this new position, </a:t>
            </a:r>
            <a:r>
              <a:rPr lang="en-US" sz="2200" dirty="0"/>
              <a:t>effective January 4</a:t>
            </a:r>
          </a:p>
          <a:p>
            <a:pPr marL="342900" lvl="3" indent="-342900">
              <a:buFont typeface="Wingdings" panose="05000000000000000000" pitchFamily="2" charset="2"/>
              <a:buChar char="ü"/>
            </a:pPr>
            <a:endParaRPr lang="en-US" sz="2200" dirty="0"/>
          </a:p>
          <a:p>
            <a:pPr marL="342900" lvl="3" indent="-342900">
              <a:buFont typeface="Wingdings" panose="05000000000000000000" pitchFamily="2" charset="2"/>
              <a:buChar char="ü"/>
            </a:pPr>
            <a:r>
              <a:rPr lang="en-US" sz="2200" b="1" dirty="0"/>
              <a:t>Renegotiated Lease on the Armstrong </a:t>
            </a:r>
            <a:r>
              <a:rPr lang="en-US" sz="2200" b="1" dirty="0" smtClean="0"/>
              <a:t>Building</a:t>
            </a:r>
            <a:r>
              <a:rPr lang="en-US" sz="2200" dirty="0" smtClean="0"/>
              <a:t> - Updated </a:t>
            </a:r>
            <a:r>
              <a:rPr lang="en-US" sz="2200" dirty="0"/>
              <a:t>terms and rates </a:t>
            </a:r>
            <a:r>
              <a:rPr lang="en-US" sz="2200" dirty="0" smtClean="0"/>
              <a:t>for space we share with </a:t>
            </a:r>
            <a:r>
              <a:rPr lang="en-US" sz="2200" dirty="0"/>
              <a:t>the </a:t>
            </a:r>
            <a:r>
              <a:rPr lang="en-US" sz="2200" dirty="0" smtClean="0"/>
              <a:t>Chamber </a:t>
            </a:r>
            <a:r>
              <a:rPr lang="en-US" sz="2200" dirty="0"/>
              <a:t>of </a:t>
            </a:r>
            <a:r>
              <a:rPr lang="en-US" sz="2200" dirty="0" smtClean="0"/>
              <a:t>Commerce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27131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6"/>
            <a:ext cx="91440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134A7A"/>
                </a:solidFill>
                <a:latin typeface="Bebas Neue"/>
              </a:rPr>
              <a:t>Major 2016 Initiatives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247" y="1690688"/>
            <a:ext cx="8891753" cy="4472470"/>
          </a:xfrm>
        </p:spPr>
        <p:txBody>
          <a:bodyPr>
            <a:noAutofit/>
          </a:bodyPr>
          <a:lstStyle/>
          <a:p>
            <a:pPr marL="342900" lvl="3" indent="-342900">
              <a:buFont typeface="Wingdings" panose="05000000000000000000" pitchFamily="2" charset="2"/>
              <a:buChar char="ü"/>
            </a:pPr>
            <a:r>
              <a:rPr lang="en-US" sz="2100" dirty="0" smtClean="0"/>
              <a:t>Launch of New Existing Industry Program</a:t>
            </a:r>
          </a:p>
          <a:p>
            <a:pPr marL="342900" lvl="3" indent="-342900">
              <a:buFont typeface="Wingdings" panose="05000000000000000000" pitchFamily="2" charset="2"/>
              <a:buChar char="ü"/>
            </a:pPr>
            <a:endParaRPr lang="en-US" sz="2100" dirty="0" smtClean="0"/>
          </a:p>
          <a:p>
            <a:pPr marL="342900" lvl="3" indent="-342900">
              <a:buFont typeface="Wingdings" panose="05000000000000000000" pitchFamily="2" charset="2"/>
              <a:buChar char="ü"/>
            </a:pPr>
            <a:r>
              <a:rPr lang="en-US" sz="2100" dirty="0"/>
              <a:t>CRDC Accreditation from the International Economic Development </a:t>
            </a:r>
            <a:r>
              <a:rPr lang="en-US" sz="2100" dirty="0" smtClean="0"/>
              <a:t>Council</a:t>
            </a:r>
          </a:p>
          <a:p>
            <a:pPr marL="342900" lvl="3" indent="-342900">
              <a:buFont typeface="Wingdings" panose="05000000000000000000" pitchFamily="2" charset="2"/>
              <a:buChar char="ü"/>
            </a:pPr>
            <a:endParaRPr lang="en-US" sz="2100" dirty="0"/>
          </a:p>
          <a:p>
            <a:pPr marL="342900" lvl="3" indent="-342900">
              <a:buFont typeface="Wingdings" panose="05000000000000000000" pitchFamily="2" charset="2"/>
              <a:buChar char="ü"/>
            </a:pPr>
            <a:r>
              <a:rPr lang="en-US" sz="2100" dirty="0" err="1" smtClean="0"/>
              <a:t>Railpark</a:t>
            </a:r>
            <a:r>
              <a:rPr lang="en-US" sz="2100" dirty="0" smtClean="0"/>
              <a:t> Site Certification Complete</a:t>
            </a:r>
          </a:p>
          <a:p>
            <a:pPr marL="342900" lvl="3" indent="-342900">
              <a:buFont typeface="Wingdings" panose="05000000000000000000" pitchFamily="2" charset="2"/>
              <a:buChar char="ü"/>
            </a:pPr>
            <a:endParaRPr lang="en-US" sz="2100" dirty="0" smtClean="0"/>
          </a:p>
          <a:p>
            <a:pPr marL="342900" lvl="3" indent="-342900">
              <a:buFont typeface="Wingdings" panose="05000000000000000000" pitchFamily="2" charset="2"/>
              <a:buChar char="ü"/>
            </a:pPr>
            <a:r>
              <a:rPr lang="en-US" sz="2100" dirty="0" smtClean="0"/>
              <a:t>Competitive </a:t>
            </a:r>
            <a:r>
              <a:rPr lang="en-US" sz="2100" dirty="0"/>
              <a:t>Base Analysis/Target Industry </a:t>
            </a:r>
            <a:r>
              <a:rPr lang="en-US" sz="2100" dirty="0" smtClean="0"/>
              <a:t>Report Complete</a:t>
            </a:r>
          </a:p>
          <a:p>
            <a:pPr marL="342900" lvl="3" indent="-342900">
              <a:buFont typeface="Wingdings" panose="05000000000000000000" pitchFamily="2" charset="2"/>
              <a:buChar char="ü"/>
            </a:pPr>
            <a:endParaRPr lang="en-US" sz="2100" dirty="0" smtClean="0"/>
          </a:p>
          <a:p>
            <a:pPr marL="342900" lvl="3" indent="-342900">
              <a:buFont typeface="Wingdings" panose="05000000000000000000" pitchFamily="2" charset="2"/>
              <a:buChar char="ü"/>
            </a:pPr>
            <a:r>
              <a:rPr lang="en-US" sz="2100" dirty="0" smtClean="0"/>
              <a:t>Target Industry Business Case Studies</a:t>
            </a:r>
            <a:endParaRPr lang="en-US" sz="2100" dirty="0"/>
          </a:p>
          <a:p>
            <a:pPr marL="342900" lvl="3" indent="-342900">
              <a:buFont typeface="Wingdings" panose="05000000000000000000" pitchFamily="2" charset="2"/>
              <a:buChar char="ü"/>
            </a:pPr>
            <a:endParaRPr lang="en-US" sz="2100" dirty="0" smtClean="0"/>
          </a:p>
          <a:p>
            <a:pPr marL="342900" lvl="3" indent="-342900">
              <a:buFont typeface="Wingdings" panose="05000000000000000000" pitchFamily="2" charset="2"/>
              <a:buChar char="ü"/>
            </a:pPr>
            <a:r>
              <a:rPr lang="en-US" sz="2100" dirty="0" smtClean="0"/>
              <a:t>Site </a:t>
            </a:r>
            <a:r>
              <a:rPr lang="en-US" sz="2100" dirty="0"/>
              <a:t>Selectors </a:t>
            </a:r>
            <a:r>
              <a:rPr lang="en-US" sz="2100" dirty="0" smtClean="0"/>
              <a:t>Guild Marketing </a:t>
            </a:r>
            <a:r>
              <a:rPr lang="en-US" sz="2100" dirty="0" smtClean="0"/>
              <a:t>with the IEDA</a:t>
            </a:r>
          </a:p>
          <a:p>
            <a:pPr marL="342900" lvl="3" indent="-342900">
              <a:buFont typeface="Wingdings" panose="05000000000000000000" pitchFamily="2" charset="2"/>
              <a:buChar char="ü"/>
            </a:pPr>
            <a:endParaRPr lang="en-US" sz="2100" dirty="0" smtClean="0"/>
          </a:p>
          <a:p>
            <a:pPr marL="342900" lvl="3" indent="-342900">
              <a:buFont typeface="Wingdings" panose="05000000000000000000" pitchFamily="2" charset="2"/>
              <a:buChar char="ü"/>
            </a:pPr>
            <a:r>
              <a:rPr lang="en-US" sz="2100" dirty="0" smtClean="0"/>
              <a:t>German </a:t>
            </a:r>
            <a:r>
              <a:rPr lang="en-US" sz="2100" dirty="0" smtClean="0"/>
              <a:t>American </a:t>
            </a:r>
            <a:r>
              <a:rPr lang="en-US" sz="2100" dirty="0" smtClean="0"/>
              <a:t>Business Forum-Frankfurt</a:t>
            </a:r>
            <a:r>
              <a:rPr lang="en-US" sz="2100" dirty="0" smtClean="0"/>
              <a:t> with the IEDA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833" y="6255718"/>
            <a:ext cx="1024234" cy="44053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796" y="6161133"/>
            <a:ext cx="2349063" cy="53511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0407" y="6255718"/>
            <a:ext cx="1872257" cy="44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83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829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473147"/>
            <a:ext cx="91440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C373C"/>
                </a:solidFill>
              </a:rPr>
              <a:t>62</a:t>
            </a:r>
            <a:r>
              <a:rPr lang="en-US" sz="4000" b="1" baseline="30000" dirty="0">
                <a:solidFill>
                  <a:srgbClr val="0C373C"/>
                </a:solidFill>
              </a:rPr>
              <a:t>nd</a:t>
            </a:r>
            <a:r>
              <a:rPr lang="en-US" sz="4000" b="1" dirty="0">
                <a:solidFill>
                  <a:srgbClr val="0C373C"/>
                </a:solidFill>
              </a:rPr>
              <a:t> Annual Meeting:  </a:t>
            </a:r>
          </a:p>
          <a:p>
            <a:pPr algn="ctr"/>
            <a:r>
              <a:rPr lang="en-US" sz="4000" b="1" dirty="0">
                <a:solidFill>
                  <a:srgbClr val="0C373C"/>
                </a:solidFill>
              </a:rPr>
              <a:t>The POWER of Economic Development</a:t>
            </a:r>
          </a:p>
          <a:p>
            <a:pPr algn="ctr"/>
            <a:endParaRPr lang="en-US" b="1" dirty="0" smtClean="0">
              <a:solidFill>
                <a:srgbClr val="0C373C"/>
              </a:solidFill>
            </a:endParaRPr>
          </a:p>
          <a:p>
            <a:pPr algn="ctr"/>
            <a:r>
              <a:rPr lang="en-US" sz="3600" b="1" dirty="0" smtClean="0">
                <a:solidFill>
                  <a:srgbClr val="0C373C"/>
                </a:solidFill>
              </a:rPr>
              <a:t>- Reflecting on 2015 -</a:t>
            </a:r>
          </a:p>
          <a:p>
            <a:pPr algn="ctr"/>
            <a:endParaRPr lang="en-US" sz="3200" b="1" dirty="0" smtClean="0">
              <a:solidFill>
                <a:srgbClr val="0C373C"/>
              </a:solidFill>
            </a:endParaRPr>
          </a:p>
          <a:p>
            <a:pPr algn="ctr"/>
            <a:r>
              <a:rPr lang="en-US" sz="3200" dirty="0" smtClean="0">
                <a:solidFill>
                  <a:srgbClr val="0C373C"/>
                </a:solidFill>
              </a:rPr>
              <a:t>Rich Phelan</a:t>
            </a:r>
          </a:p>
          <a:p>
            <a:pPr algn="ctr"/>
            <a:r>
              <a:rPr lang="en-US" sz="3200" dirty="0" smtClean="0">
                <a:solidFill>
                  <a:srgbClr val="0C373C"/>
                </a:solidFill>
              </a:rPr>
              <a:t>Board Chair</a:t>
            </a:r>
            <a:endParaRPr lang="en-US" sz="3200" dirty="0" smtClean="0">
              <a:solidFill>
                <a:srgbClr val="0C373C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229" y="495210"/>
            <a:ext cx="6934200" cy="128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89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567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473147"/>
            <a:ext cx="91440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C373C"/>
                </a:solidFill>
              </a:rPr>
              <a:t>62</a:t>
            </a:r>
            <a:r>
              <a:rPr lang="en-US" sz="4000" b="1" baseline="30000" dirty="0">
                <a:solidFill>
                  <a:srgbClr val="0C373C"/>
                </a:solidFill>
              </a:rPr>
              <a:t>nd</a:t>
            </a:r>
            <a:r>
              <a:rPr lang="en-US" sz="4000" b="1" dirty="0">
                <a:solidFill>
                  <a:srgbClr val="0C373C"/>
                </a:solidFill>
              </a:rPr>
              <a:t> Annual Meeting:  </a:t>
            </a:r>
          </a:p>
          <a:p>
            <a:pPr algn="ctr"/>
            <a:r>
              <a:rPr lang="en-US" sz="4000" b="1" dirty="0">
                <a:solidFill>
                  <a:srgbClr val="0C373C"/>
                </a:solidFill>
              </a:rPr>
              <a:t>The POWER of Economic Development</a:t>
            </a:r>
          </a:p>
          <a:p>
            <a:pPr algn="ctr"/>
            <a:endParaRPr lang="en-US" b="1" dirty="0" smtClean="0">
              <a:solidFill>
                <a:srgbClr val="0C373C"/>
              </a:solidFill>
            </a:endParaRPr>
          </a:p>
          <a:p>
            <a:pPr algn="ctr"/>
            <a:r>
              <a:rPr lang="en-US" sz="3600" b="1" dirty="0" smtClean="0">
                <a:solidFill>
                  <a:srgbClr val="0C373C"/>
                </a:solidFill>
              </a:rPr>
              <a:t>- Vision 2020 Funding Initiative -</a:t>
            </a:r>
          </a:p>
          <a:p>
            <a:pPr algn="ctr"/>
            <a:endParaRPr lang="en-US" sz="3200" b="1" dirty="0" smtClean="0">
              <a:solidFill>
                <a:srgbClr val="0C373C"/>
              </a:solidFill>
            </a:endParaRPr>
          </a:p>
          <a:p>
            <a:pPr algn="ctr"/>
            <a:r>
              <a:rPr lang="en-US" sz="3200" dirty="0" smtClean="0">
                <a:solidFill>
                  <a:srgbClr val="0C373C"/>
                </a:solidFill>
              </a:rPr>
              <a:t>Bruce Christensen</a:t>
            </a:r>
          </a:p>
          <a:p>
            <a:pPr algn="ctr"/>
            <a:r>
              <a:rPr lang="en-US" sz="3200" dirty="0" smtClean="0">
                <a:solidFill>
                  <a:srgbClr val="0C373C"/>
                </a:solidFill>
              </a:rPr>
              <a:t>Co- Chair, Vision 2020</a:t>
            </a:r>
            <a:endParaRPr lang="en-US" sz="3200" dirty="0" smtClean="0">
              <a:solidFill>
                <a:srgbClr val="0C373C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229" y="495210"/>
            <a:ext cx="6934200" cy="128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05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6"/>
            <a:ext cx="91440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134A7A"/>
                </a:solidFill>
                <a:latin typeface="Bebas Neue"/>
              </a:rPr>
              <a:t>Investor Statistics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228335"/>
          </a:xfrm>
        </p:spPr>
        <p:txBody>
          <a:bodyPr>
            <a:normAutofit/>
          </a:bodyPr>
          <a:lstStyle/>
          <a:p>
            <a:pPr marL="0" lvl="3" indent="0">
              <a:buNone/>
            </a:pPr>
            <a:r>
              <a:rPr lang="en-US" sz="2500" dirty="0" smtClean="0"/>
              <a:t>		</a:t>
            </a:r>
            <a:r>
              <a:rPr lang="en-US" sz="2500" dirty="0"/>
              <a:t>	</a:t>
            </a:r>
            <a:r>
              <a:rPr lang="en-US" sz="2500" dirty="0" smtClean="0"/>
              <a:t>	</a:t>
            </a:r>
            <a:r>
              <a:rPr lang="en-US" sz="2500" b="1" dirty="0" smtClean="0"/>
              <a:t>Pre-Vision 2020</a:t>
            </a:r>
            <a:r>
              <a:rPr lang="en-US" sz="2500" b="1" dirty="0" smtClean="0"/>
              <a:t>		   </a:t>
            </a:r>
            <a:r>
              <a:rPr lang="en-US" sz="2500" b="1" dirty="0" smtClean="0"/>
              <a:t>Today</a:t>
            </a:r>
            <a:endParaRPr lang="en-US" sz="2500" b="1" dirty="0"/>
          </a:p>
          <a:p>
            <a:pPr marL="0" lvl="3" indent="0">
              <a:buNone/>
            </a:pPr>
            <a:endParaRPr lang="en-US" sz="2500" dirty="0" smtClean="0"/>
          </a:p>
          <a:p>
            <a:pPr marL="0" lvl="3" indent="0">
              <a:buNone/>
            </a:pPr>
            <a:r>
              <a:rPr lang="en-US" sz="2500" b="1" dirty="0" smtClean="0"/>
              <a:t>Investors</a:t>
            </a:r>
            <a:r>
              <a:rPr lang="en-US" sz="2500" dirty="0" smtClean="0"/>
              <a:t>			              </a:t>
            </a:r>
            <a:r>
              <a:rPr lang="en-US" sz="2500" dirty="0" smtClean="0"/>
              <a:t>	     75</a:t>
            </a:r>
            <a:r>
              <a:rPr lang="en-US" sz="2500" dirty="0" smtClean="0"/>
              <a:t>		        </a:t>
            </a:r>
            <a:r>
              <a:rPr lang="en-US" sz="2500" dirty="0" smtClean="0"/>
              <a:t>	       152</a:t>
            </a:r>
            <a:endParaRPr lang="en-US" sz="2500" dirty="0" smtClean="0"/>
          </a:p>
          <a:p>
            <a:pPr marL="0" lvl="3" indent="0">
              <a:buNone/>
            </a:pPr>
            <a:endParaRPr lang="en-US" sz="2500" dirty="0" smtClean="0"/>
          </a:p>
          <a:p>
            <a:pPr marL="0" lvl="3" indent="0">
              <a:buNone/>
            </a:pPr>
            <a:r>
              <a:rPr lang="en-US" sz="2500" b="1" dirty="0" smtClean="0"/>
              <a:t>Annual Investment</a:t>
            </a:r>
            <a:r>
              <a:rPr lang="en-US" sz="2500" dirty="0" smtClean="0"/>
              <a:t>	    </a:t>
            </a:r>
            <a:r>
              <a:rPr lang="en-US" sz="2500" dirty="0" smtClean="0"/>
              <a:t>	  $325,715</a:t>
            </a:r>
            <a:r>
              <a:rPr lang="en-US" sz="2500" dirty="0" smtClean="0"/>
              <a:t>		       $</a:t>
            </a:r>
            <a:r>
              <a:rPr lang="en-US" sz="2500" dirty="0" smtClean="0"/>
              <a:t>584,475</a:t>
            </a:r>
          </a:p>
          <a:p>
            <a:pPr marL="0" lvl="3" indent="0">
              <a:buNone/>
            </a:pPr>
            <a:endParaRPr lang="en-US" sz="2500" dirty="0"/>
          </a:p>
          <a:p>
            <a:pPr marL="0" lvl="3" indent="0">
              <a:buNone/>
            </a:pPr>
            <a:r>
              <a:rPr lang="en-US" sz="2500" b="1" dirty="0" smtClean="0"/>
              <a:t>5-Year Total</a:t>
            </a:r>
            <a:r>
              <a:rPr lang="en-US" sz="2500" dirty="0" smtClean="0"/>
              <a:t>		        $1,628,575		    $2,922,375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70375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673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473147"/>
            <a:ext cx="91440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C373C"/>
                </a:solidFill>
              </a:rPr>
              <a:t>62</a:t>
            </a:r>
            <a:r>
              <a:rPr lang="en-US" sz="4000" b="1" baseline="30000" dirty="0">
                <a:solidFill>
                  <a:srgbClr val="0C373C"/>
                </a:solidFill>
              </a:rPr>
              <a:t>nd</a:t>
            </a:r>
            <a:r>
              <a:rPr lang="en-US" sz="4000" b="1" dirty="0">
                <a:solidFill>
                  <a:srgbClr val="0C373C"/>
                </a:solidFill>
              </a:rPr>
              <a:t> Annual Meeting:  </a:t>
            </a:r>
          </a:p>
          <a:p>
            <a:pPr algn="ctr"/>
            <a:r>
              <a:rPr lang="en-US" sz="4000" b="1" dirty="0">
                <a:solidFill>
                  <a:srgbClr val="0C373C"/>
                </a:solidFill>
              </a:rPr>
              <a:t>The POWER of Economic Development</a:t>
            </a:r>
          </a:p>
          <a:p>
            <a:pPr algn="ctr"/>
            <a:endParaRPr lang="en-US" b="1" dirty="0" smtClean="0">
              <a:solidFill>
                <a:srgbClr val="0C373C"/>
              </a:solidFill>
            </a:endParaRPr>
          </a:p>
          <a:p>
            <a:pPr algn="ctr"/>
            <a:r>
              <a:rPr lang="en-US" sz="3600" b="1" dirty="0" smtClean="0">
                <a:solidFill>
                  <a:srgbClr val="0C373C"/>
                </a:solidFill>
              </a:rPr>
              <a:t>- Preview of 2016 -</a:t>
            </a:r>
          </a:p>
          <a:p>
            <a:pPr algn="ctr"/>
            <a:endParaRPr lang="en-US" sz="3200" b="1" dirty="0" smtClean="0">
              <a:solidFill>
                <a:srgbClr val="0C373C"/>
              </a:solidFill>
            </a:endParaRPr>
          </a:p>
          <a:p>
            <a:pPr algn="ctr"/>
            <a:r>
              <a:rPr lang="en-US" sz="3200" dirty="0" smtClean="0">
                <a:solidFill>
                  <a:srgbClr val="0C373C"/>
                </a:solidFill>
              </a:rPr>
              <a:t>Ron Gutierrez</a:t>
            </a:r>
          </a:p>
          <a:p>
            <a:pPr algn="ctr"/>
            <a:r>
              <a:rPr lang="en-US" sz="3200" dirty="0" smtClean="0">
                <a:solidFill>
                  <a:srgbClr val="0C373C"/>
                </a:solidFill>
              </a:rPr>
              <a:t>Chair-Elect</a:t>
            </a:r>
            <a:endParaRPr lang="en-US" sz="3200" dirty="0" smtClean="0">
              <a:solidFill>
                <a:srgbClr val="0C373C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229" y="495210"/>
            <a:ext cx="6934200" cy="128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29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09109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4000" dirty="0" smtClean="0">
                <a:solidFill>
                  <a:srgbClr val="134A7A"/>
                </a:solidFill>
                <a:latin typeface="Bebas Neue"/>
              </a:rPr>
              <a:t>2016 Board of Directors</a:t>
            </a:r>
            <a:endParaRPr lang="en-US" sz="4000" dirty="0">
              <a:solidFill>
                <a:srgbClr val="134A7A"/>
              </a:solidFill>
              <a:latin typeface="Bebas Neue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664" y="1593138"/>
            <a:ext cx="8788179" cy="4823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49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779173" y="3310758"/>
            <a:ext cx="1292772" cy="67791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448" y="3862552"/>
            <a:ext cx="7362497" cy="99322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09448" y="2024042"/>
            <a:ext cx="7756635" cy="2977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500" i="1" dirty="0" smtClean="0"/>
              <a:t>The Clinton Regional Development Corporation unites and leads the region’s business and civic leadership to dynamically enhance the business climate and support primary employment </a:t>
            </a:r>
            <a:r>
              <a:rPr lang="en-US" sz="2500" i="1" dirty="0" smtClean="0"/>
              <a:t>decisions </a:t>
            </a:r>
            <a:r>
              <a:rPr lang="en-US" sz="2500" i="1" dirty="0" smtClean="0"/>
              <a:t>that improve the region’s economic health, prosperity, and quality of life.</a:t>
            </a:r>
            <a:endParaRPr lang="en-US" sz="25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884092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4000" dirty="0" smtClean="0">
                <a:solidFill>
                  <a:srgbClr val="134A7A"/>
                </a:solidFill>
                <a:latin typeface="Bebas Neue"/>
              </a:rPr>
              <a:t>CRDC Mission</a:t>
            </a:r>
            <a:endParaRPr lang="en-US" sz="4000" dirty="0">
              <a:solidFill>
                <a:srgbClr val="134A7A"/>
              </a:solidFill>
              <a:latin typeface="Bebas Neue"/>
            </a:endParaRPr>
          </a:p>
        </p:txBody>
      </p:sp>
    </p:spTree>
    <p:extLst>
      <p:ext uri="{BB962C8B-B14F-4D97-AF65-F5344CB8AC3E}">
        <p14:creationId xmlns:p14="http://schemas.microsoft.com/office/powerpoint/2010/main" val="188510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09109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4000" dirty="0" smtClean="0">
                <a:solidFill>
                  <a:srgbClr val="134A7A"/>
                </a:solidFill>
                <a:latin typeface="Bebas Neue"/>
              </a:rPr>
              <a:t>Retiring Board Members</a:t>
            </a:r>
            <a:endParaRPr lang="en-US" sz="4000" dirty="0">
              <a:solidFill>
                <a:srgbClr val="134A7A"/>
              </a:solidFill>
              <a:latin typeface="Bebas Neue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03130" y="1774916"/>
            <a:ext cx="7740869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algn="just" hangingPunc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5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Jeff Beckwith			</a:t>
            </a:r>
            <a:r>
              <a:rPr lang="en-US" sz="25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Tom </a:t>
            </a:r>
            <a:r>
              <a:rPr lang="en-US" sz="25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Mosher</a:t>
            </a:r>
            <a:endParaRPr lang="en-US" sz="25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7200" marR="0" algn="just" hangingPunc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5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John Eisenman 			</a:t>
            </a:r>
            <a:r>
              <a:rPr lang="en-US" sz="25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Steve </a:t>
            </a:r>
            <a:r>
              <a:rPr lang="en-US" sz="25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Thacker</a:t>
            </a:r>
            <a:endParaRPr lang="en-US" sz="25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7200" marR="0" algn="just" hangingPunc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5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Charles </a:t>
            </a:r>
            <a:r>
              <a:rPr lang="en-US" sz="25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Minnick 		</a:t>
            </a:r>
            <a:r>
              <a:rPr lang="en-US" sz="25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Jon </a:t>
            </a:r>
            <a:r>
              <a:rPr lang="en-US" sz="25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Thoms</a:t>
            </a:r>
            <a:endParaRPr lang="en-US" sz="25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7200" marR="0" algn="just" hangingPunc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5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Casey Moore	 </a:t>
            </a:r>
            <a:r>
              <a:rPr lang="en-US" sz="25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		</a:t>
            </a:r>
            <a:r>
              <a:rPr lang="en-US" sz="25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Ryan </a:t>
            </a:r>
            <a:r>
              <a:rPr lang="en-US" sz="25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Veenstra</a:t>
            </a:r>
            <a:endParaRPr lang="en-US" sz="25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30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268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6"/>
            <a:ext cx="91440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134A7A"/>
                </a:solidFill>
                <a:latin typeface="Bebas Neue"/>
              </a:rPr>
              <a:t>Vision 2020 Strategies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515350" cy="4351338"/>
          </a:xfrm>
        </p:spPr>
        <p:txBody>
          <a:bodyPr>
            <a:normAutofit/>
          </a:bodyPr>
          <a:lstStyle/>
          <a:p>
            <a:pPr marL="457200" lvl="3" indent="-457200">
              <a:buFont typeface="+mj-lt"/>
              <a:buAutoNum type="arabicPeriod"/>
            </a:pPr>
            <a:r>
              <a:rPr lang="en-US" sz="2500" dirty="0" smtClean="0"/>
              <a:t>Expand and Retain Existing Industries</a:t>
            </a:r>
            <a:endParaRPr lang="en-US" sz="2500" dirty="0" smtClean="0"/>
          </a:p>
          <a:p>
            <a:pPr marL="457200" lvl="3" indent="-457200">
              <a:buFont typeface="+mj-lt"/>
              <a:buAutoNum type="arabicPeriod"/>
            </a:pPr>
            <a:r>
              <a:rPr lang="en-US" sz="2500" dirty="0" smtClean="0"/>
              <a:t>Business Recruitment</a:t>
            </a:r>
            <a:endParaRPr lang="en-US" sz="2500" dirty="0" smtClean="0"/>
          </a:p>
          <a:p>
            <a:pPr marL="457200" lvl="3" indent="-457200">
              <a:buFont typeface="+mj-lt"/>
              <a:buAutoNum type="arabicPeriod"/>
            </a:pPr>
            <a:r>
              <a:rPr lang="en-US" sz="2500" dirty="0" smtClean="0"/>
              <a:t>Resolve Issues That Impede Growth</a:t>
            </a:r>
            <a:endParaRPr lang="en-US" sz="2500" dirty="0" smtClean="0"/>
          </a:p>
          <a:p>
            <a:pPr marL="457200" lvl="3" indent="-457200">
              <a:buFont typeface="+mj-lt"/>
              <a:buAutoNum type="arabicPeriod"/>
            </a:pPr>
            <a:r>
              <a:rPr lang="en-US" sz="2500" dirty="0" smtClean="0"/>
              <a:t>Communicate with All Stakeholders</a:t>
            </a:r>
          </a:p>
          <a:p>
            <a:pPr marL="457200" lvl="3" indent="-457200">
              <a:buFont typeface="+mj-lt"/>
              <a:buAutoNum type="arabicPeriod"/>
            </a:pPr>
            <a:r>
              <a:rPr lang="en-US" sz="2500" dirty="0" smtClean="0"/>
              <a:t>Enhance Organizational Readiness</a:t>
            </a:r>
            <a:endParaRPr lang="en-US" sz="2500" dirty="0" smtClean="0"/>
          </a:p>
          <a:p>
            <a:pPr marL="1028700" lvl="5" indent="-342900">
              <a:buFont typeface="Arial"/>
              <a:buChar char="•"/>
            </a:pPr>
            <a:endParaRPr lang="en-US" sz="2400" dirty="0" smtClean="0"/>
          </a:p>
          <a:p>
            <a:pPr marL="685800" lvl="4" indent="-342900">
              <a:buFont typeface="Arial"/>
              <a:buChar char="•"/>
            </a:pPr>
            <a:endParaRPr lang="en-US" sz="2400" dirty="0" smtClean="0"/>
          </a:p>
          <a:p>
            <a:pPr marL="342900" lvl="3" indent="-342900">
              <a:buFont typeface="Arial"/>
              <a:buChar char="•"/>
            </a:pP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71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6"/>
            <a:ext cx="91440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134A7A"/>
                </a:solidFill>
                <a:latin typeface="Bebas Neue"/>
              </a:rPr>
              <a:t>Expand and Retain Existing Industries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 lnSpcReduction="10000"/>
          </a:bodyPr>
          <a:lstStyle/>
          <a:p>
            <a:pPr marL="342900" lvl="3" indent="-342900">
              <a:buFont typeface="Wingdings" panose="05000000000000000000" pitchFamily="2" charset="2"/>
              <a:buChar char="ü"/>
            </a:pPr>
            <a:r>
              <a:rPr lang="en-US" sz="2200" b="1" dirty="0" smtClean="0"/>
              <a:t>2 Corporate HQ visits</a:t>
            </a:r>
          </a:p>
          <a:p>
            <a:pPr marL="342900" lvl="3" indent="-342900">
              <a:buFont typeface="Wingdings" panose="05000000000000000000" pitchFamily="2" charset="2"/>
              <a:buChar char="ü"/>
            </a:pPr>
            <a:endParaRPr lang="en-US" sz="2200" b="1" dirty="0" smtClean="0"/>
          </a:p>
          <a:p>
            <a:pPr marL="342900" lvl="3" indent="-342900">
              <a:buFont typeface="Wingdings" panose="05000000000000000000" pitchFamily="2" charset="2"/>
              <a:buChar char="ü"/>
            </a:pPr>
            <a:r>
              <a:rPr lang="en-US" sz="2200" b="1" dirty="0" smtClean="0"/>
              <a:t>3 </a:t>
            </a:r>
            <a:r>
              <a:rPr lang="en-US" sz="2200" b="1" dirty="0"/>
              <a:t>Technical Assistance </a:t>
            </a:r>
            <a:r>
              <a:rPr lang="en-US" sz="2200" b="1" dirty="0" smtClean="0"/>
              <a:t>Projects</a:t>
            </a:r>
            <a:r>
              <a:rPr lang="en-US" sz="2200" dirty="0" smtClean="0"/>
              <a:t> -  </a:t>
            </a:r>
            <a:r>
              <a:rPr lang="en-US" sz="2200" dirty="0" err="1" smtClean="0"/>
              <a:t>Rail.One</a:t>
            </a:r>
            <a:r>
              <a:rPr lang="en-US" sz="2200" dirty="0" smtClean="0"/>
              <a:t>, </a:t>
            </a:r>
            <a:r>
              <a:rPr lang="en-US" sz="2200" dirty="0"/>
              <a:t>Data </a:t>
            </a:r>
            <a:r>
              <a:rPr lang="en-US" sz="2200" dirty="0" smtClean="0"/>
              <a:t>Dimensions, &amp; </a:t>
            </a:r>
            <a:r>
              <a:rPr lang="en-US" sz="2200" dirty="0"/>
              <a:t>Nevada Rail Materials (NRM</a:t>
            </a:r>
            <a:r>
              <a:rPr lang="en-US" sz="2200" dirty="0" smtClean="0"/>
              <a:t>)</a:t>
            </a:r>
          </a:p>
          <a:p>
            <a:pPr marL="342900" lvl="3" indent="-342900">
              <a:buFont typeface="Wingdings" panose="05000000000000000000" pitchFamily="2" charset="2"/>
              <a:buChar char="ü"/>
            </a:pPr>
            <a:endParaRPr lang="en-US" sz="2200" dirty="0"/>
          </a:p>
          <a:p>
            <a:pPr marL="342900" lvl="3" indent="-342900">
              <a:buFont typeface="Wingdings" panose="05000000000000000000" pitchFamily="2" charset="2"/>
              <a:buChar char="ü"/>
            </a:pPr>
            <a:r>
              <a:rPr lang="en-US" sz="2200" b="1" dirty="0"/>
              <a:t>Chamber Golf Outing/Corporate </a:t>
            </a:r>
            <a:r>
              <a:rPr lang="en-US" sz="2200" b="1" dirty="0" smtClean="0"/>
              <a:t>Cup - </a:t>
            </a:r>
            <a:r>
              <a:rPr lang="en-US" sz="2200" dirty="0" smtClean="0"/>
              <a:t>New </a:t>
            </a:r>
            <a:r>
              <a:rPr lang="en-US" sz="2200" dirty="0"/>
              <a:t>industry networking event </a:t>
            </a:r>
            <a:r>
              <a:rPr lang="en-US" sz="2200" dirty="0" smtClean="0"/>
              <a:t>won </a:t>
            </a:r>
            <a:r>
              <a:rPr lang="en-US" sz="2200" dirty="0"/>
              <a:t>by </a:t>
            </a:r>
            <a:r>
              <a:rPr lang="en-US" sz="2200" dirty="0" err="1"/>
              <a:t>WestRock</a:t>
            </a:r>
            <a:r>
              <a:rPr lang="en-US" sz="2200" dirty="0"/>
              <a:t>.</a:t>
            </a:r>
          </a:p>
          <a:p>
            <a:pPr marL="342900" lvl="3" indent="-342900">
              <a:buFont typeface="Wingdings" panose="05000000000000000000" pitchFamily="2" charset="2"/>
              <a:buChar char="ü"/>
            </a:pPr>
            <a:endParaRPr lang="en-US" sz="2200" dirty="0"/>
          </a:p>
          <a:p>
            <a:pPr marL="342900" lvl="3" indent="-342900">
              <a:buFont typeface="Wingdings" panose="05000000000000000000" pitchFamily="2" charset="2"/>
              <a:buChar char="ü"/>
            </a:pPr>
            <a:r>
              <a:rPr lang="en-US" sz="2200" b="1" dirty="0"/>
              <a:t>Wage </a:t>
            </a:r>
            <a:r>
              <a:rPr lang="en-US" sz="2200" b="1" dirty="0" smtClean="0"/>
              <a:t>Survey -  </a:t>
            </a:r>
            <a:r>
              <a:rPr lang="en-US" sz="2200" dirty="0" smtClean="0"/>
              <a:t>Saved local </a:t>
            </a:r>
            <a:r>
              <a:rPr lang="en-US" sz="2200" dirty="0"/>
              <a:t>companies </a:t>
            </a:r>
            <a:r>
              <a:rPr lang="en-US" sz="2200" dirty="0" smtClean="0"/>
              <a:t>$11,000 by conducting a survey of hourly </a:t>
            </a:r>
            <a:r>
              <a:rPr lang="en-US" sz="2200" dirty="0"/>
              <a:t>manufacturing wage rates.</a:t>
            </a:r>
          </a:p>
          <a:p>
            <a:pPr marL="342900" lvl="3" indent="-342900">
              <a:buFont typeface="Wingdings" panose="05000000000000000000" pitchFamily="2" charset="2"/>
              <a:buChar char="ü"/>
            </a:pPr>
            <a:endParaRPr lang="en-US" sz="2200" dirty="0"/>
          </a:p>
          <a:p>
            <a:pPr marL="342900" lvl="3" indent="-342900">
              <a:buFont typeface="Wingdings" panose="05000000000000000000" pitchFamily="2" charset="2"/>
              <a:buChar char="ü"/>
            </a:pPr>
            <a:r>
              <a:rPr lang="en-US" sz="2200" b="1" dirty="0"/>
              <a:t>New Existing Industry </a:t>
            </a:r>
            <a:r>
              <a:rPr lang="en-US" sz="2200" b="1" dirty="0" smtClean="0"/>
              <a:t>Manager -  </a:t>
            </a:r>
            <a:r>
              <a:rPr lang="en-US" sz="2200" dirty="0"/>
              <a:t>Hired in December; starts work on January 4</a:t>
            </a:r>
          </a:p>
          <a:p>
            <a:pPr marL="1028700" lvl="5" indent="-342900">
              <a:buFont typeface="Arial"/>
              <a:buChar char="•"/>
            </a:pPr>
            <a:endParaRPr lang="en-US" sz="2400" dirty="0" smtClean="0"/>
          </a:p>
          <a:p>
            <a:pPr marL="685800" lvl="4" indent="-342900">
              <a:buFont typeface="Arial"/>
              <a:buChar char="•"/>
            </a:pPr>
            <a:endParaRPr lang="en-US" sz="2400" dirty="0" smtClean="0"/>
          </a:p>
          <a:p>
            <a:pPr marL="342900" lvl="3" indent="-342900">
              <a:buFont typeface="Arial"/>
              <a:buChar char="•"/>
            </a:pP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08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6"/>
            <a:ext cx="91440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134A7A"/>
                </a:solidFill>
                <a:latin typeface="Bebas Neue"/>
              </a:rPr>
              <a:t>Business Recruitment Project </a:t>
            </a:r>
            <a:r>
              <a:rPr lang="en-US" sz="4000" dirty="0" smtClean="0">
                <a:solidFill>
                  <a:srgbClr val="134A7A"/>
                </a:solidFill>
                <a:latin typeface="Bebas Neue"/>
              </a:rPr>
              <a:t>Activity</a:t>
            </a:r>
            <a:endParaRPr lang="en-US" sz="40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1235176"/>
              </p:ext>
            </p:extLst>
          </p:nvPr>
        </p:nvGraphicFramePr>
        <p:xfrm>
          <a:off x="1324796" y="4386593"/>
          <a:ext cx="6542197" cy="2329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8109668"/>
              </p:ext>
            </p:extLst>
          </p:nvPr>
        </p:nvGraphicFramePr>
        <p:xfrm>
          <a:off x="1324796" y="1879548"/>
          <a:ext cx="6542197" cy="2329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3894" y="141012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134A7A"/>
                </a:solidFill>
              </a:rPr>
              <a:t>38 Total Projects Worked during 2015</a:t>
            </a:r>
            <a:endParaRPr lang="en-US" b="1" dirty="0">
              <a:solidFill>
                <a:srgbClr val="134A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60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6"/>
            <a:ext cx="91440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134A7A"/>
                </a:solidFill>
                <a:latin typeface="Bebas Neue"/>
              </a:rPr>
              <a:t>Business Recruitment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5032376"/>
          </a:xfrm>
        </p:spPr>
        <p:txBody>
          <a:bodyPr>
            <a:normAutofit fontScale="77500" lnSpcReduction="20000"/>
          </a:bodyPr>
          <a:lstStyle/>
          <a:p>
            <a:pPr marL="342900" lvl="3" indent="-342900">
              <a:buFont typeface="Wingdings" panose="05000000000000000000" pitchFamily="2" charset="2"/>
              <a:buChar char="ü"/>
            </a:pPr>
            <a:r>
              <a:rPr lang="en-US" sz="2800" b="1" dirty="0" smtClean="0"/>
              <a:t>Project Announcement (</a:t>
            </a:r>
            <a:r>
              <a:rPr lang="en-US" sz="2800" b="1" dirty="0" err="1" smtClean="0"/>
              <a:t>Envirovision</a:t>
            </a:r>
            <a:r>
              <a:rPr lang="en-US" sz="2800" b="1" dirty="0" smtClean="0"/>
              <a:t>) </a:t>
            </a:r>
            <a:r>
              <a:rPr lang="en-US" sz="2800" dirty="0" smtClean="0"/>
              <a:t>-</a:t>
            </a:r>
            <a:r>
              <a:rPr lang="en-US" sz="2800" dirty="0"/>
              <a:t> </a:t>
            </a:r>
            <a:r>
              <a:rPr lang="en-US" sz="2800" dirty="0" smtClean="0"/>
              <a:t>On October 7, Project Tornado announced it had selected Clinton over Muscatine and Des Moines for its new post-industrial </a:t>
            </a:r>
            <a:r>
              <a:rPr lang="en-US" sz="2800" dirty="0"/>
              <a:t>plastics </a:t>
            </a:r>
            <a:r>
              <a:rPr lang="en-US" sz="2800" dirty="0" smtClean="0"/>
              <a:t>recycling facility. Competitive </a:t>
            </a:r>
            <a:r>
              <a:rPr lang="en-US" sz="2800" dirty="0"/>
              <a:t>wage rates was a key </a:t>
            </a:r>
            <a:r>
              <a:rPr lang="en-US" sz="2800" dirty="0" smtClean="0"/>
              <a:t>factor in selecting Clinton.</a:t>
            </a:r>
            <a:endParaRPr lang="en-US" sz="2800" dirty="0"/>
          </a:p>
          <a:p>
            <a:pPr marL="342900" lvl="3" indent="-342900">
              <a:buFont typeface="Wingdings" panose="05000000000000000000" pitchFamily="2" charset="2"/>
              <a:buChar char="ü"/>
            </a:pPr>
            <a:endParaRPr lang="en-US" sz="2800" b="1" dirty="0"/>
          </a:p>
          <a:p>
            <a:pPr marL="342900" lvl="3" indent="-342900">
              <a:buFont typeface="Wingdings" panose="05000000000000000000" pitchFamily="2" charset="2"/>
              <a:buChar char="ü"/>
            </a:pPr>
            <a:r>
              <a:rPr lang="en-US" sz="2800" b="1" dirty="0" smtClean="0"/>
              <a:t>European </a:t>
            </a:r>
            <a:r>
              <a:rPr lang="en-US" sz="2800" b="1" dirty="0"/>
              <a:t>Business Networking </a:t>
            </a:r>
            <a:r>
              <a:rPr lang="en-US" sz="2800" b="1" dirty="0" smtClean="0"/>
              <a:t>Events</a:t>
            </a:r>
            <a:r>
              <a:rPr lang="en-US" sz="2800" dirty="0" smtClean="0"/>
              <a:t> -  Participated in two Chicago events attended by </a:t>
            </a:r>
            <a:r>
              <a:rPr lang="en-US" sz="2800" dirty="0"/>
              <a:t>foreign firms and consular officials from six countries in </a:t>
            </a:r>
            <a:r>
              <a:rPr lang="en-US" sz="2800" dirty="0" smtClean="0"/>
              <a:t>Chicago</a:t>
            </a:r>
          </a:p>
          <a:p>
            <a:pPr marL="342900" lvl="3" indent="-342900">
              <a:buFont typeface="Wingdings" panose="05000000000000000000" pitchFamily="2" charset="2"/>
              <a:buChar char="ü"/>
            </a:pPr>
            <a:endParaRPr lang="en-US" sz="2800" dirty="0"/>
          </a:p>
          <a:p>
            <a:pPr marL="342900" lvl="3" indent="-342900">
              <a:buFont typeface="Wingdings" panose="05000000000000000000" pitchFamily="2" charset="2"/>
              <a:buChar char="ü"/>
            </a:pPr>
            <a:r>
              <a:rPr lang="en-US" sz="2800" b="1" dirty="0"/>
              <a:t>GACC Economic </a:t>
            </a:r>
            <a:r>
              <a:rPr lang="en-US" sz="2800" b="1" dirty="0" smtClean="0"/>
              <a:t>Outlook</a:t>
            </a:r>
            <a:r>
              <a:rPr lang="en-US" sz="2800" dirty="0" smtClean="0"/>
              <a:t> -  Represented the Clinton Region at this event with German </a:t>
            </a:r>
            <a:r>
              <a:rPr lang="en-US" sz="2800" dirty="0"/>
              <a:t>Ambassador </a:t>
            </a:r>
            <a:r>
              <a:rPr lang="en-US" sz="2800" dirty="0" smtClean="0"/>
              <a:t>Wittig </a:t>
            </a:r>
            <a:r>
              <a:rPr lang="en-US" sz="2800" dirty="0"/>
              <a:t>in </a:t>
            </a:r>
            <a:r>
              <a:rPr lang="en-US" sz="2800" dirty="0" smtClean="0"/>
              <a:t>January</a:t>
            </a:r>
          </a:p>
          <a:p>
            <a:pPr marL="342900" lvl="3" indent="-342900">
              <a:buFont typeface="Wingdings" panose="05000000000000000000" pitchFamily="2" charset="2"/>
              <a:buChar char="ü"/>
            </a:pPr>
            <a:endParaRPr lang="en-US" sz="2800" dirty="0"/>
          </a:p>
          <a:p>
            <a:pPr marL="342900" lvl="3" indent="-342900">
              <a:buFont typeface="Wingdings" panose="05000000000000000000" pitchFamily="2" charset="2"/>
              <a:buChar char="ü"/>
            </a:pPr>
            <a:r>
              <a:rPr lang="en-US" sz="2800" b="1" dirty="0"/>
              <a:t>Site Selectors Guild Annual </a:t>
            </a:r>
            <a:r>
              <a:rPr lang="en-US" sz="2800" b="1" dirty="0" smtClean="0"/>
              <a:t>Meeting</a:t>
            </a:r>
            <a:r>
              <a:rPr lang="en-US" sz="2800" dirty="0" smtClean="0"/>
              <a:t> - Marketed the Clinton Region at this </a:t>
            </a:r>
            <a:r>
              <a:rPr lang="en-US" sz="2800" dirty="0"/>
              <a:t>event, attended by 35 of the world’s leading site </a:t>
            </a:r>
            <a:r>
              <a:rPr lang="en-US" sz="2800" dirty="0" smtClean="0"/>
              <a:t>selectors in February</a:t>
            </a:r>
            <a:endParaRPr lang="en-US" sz="2800" dirty="0"/>
          </a:p>
          <a:p>
            <a:pPr marL="342900" lvl="3" indent="-342900">
              <a:buFont typeface="Wingdings" panose="05000000000000000000" pitchFamily="2" charset="2"/>
              <a:buChar char="ü"/>
            </a:pPr>
            <a:endParaRPr lang="en-US" sz="2800" dirty="0"/>
          </a:p>
          <a:p>
            <a:pPr marL="342900" lvl="3" indent="-342900">
              <a:buFont typeface="Wingdings" panose="05000000000000000000" pitchFamily="2" charset="2"/>
              <a:buChar char="ü"/>
            </a:pPr>
            <a:r>
              <a:rPr lang="en-US" sz="2800" b="1" dirty="0"/>
              <a:t>Chicago Site Selector </a:t>
            </a:r>
            <a:r>
              <a:rPr lang="en-US" sz="2800" b="1" dirty="0" smtClean="0"/>
              <a:t>Meetings</a:t>
            </a:r>
            <a:r>
              <a:rPr lang="en-US" sz="2800" b="1" dirty="0"/>
              <a:t> </a:t>
            </a:r>
            <a:r>
              <a:rPr lang="en-US" sz="2800" dirty="0" smtClean="0"/>
              <a:t>- Joined </a:t>
            </a:r>
            <a:r>
              <a:rPr lang="en-US" sz="2800" dirty="0"/>
              <a:t>Governor </a:t>
            </a:r>
            <a:r>
              <a:rPr lang="en-US" sz="2800" dirty="0" err="1"/>
              <a:t>Branstad</a:t>
            </a:r>
            <a:r>
              <a:rPr lang="en-US" sz="2800" dirty="0"/>
              <a:t> for meetings with Chicago-based site selectors </a:t>
            </a:r>
            <a:r>
              <a:rPr lang="en-US" sz="2800" dirty="0" smtClean="0"/>
              <a:t>in May</a:t>
            </a:r>
            <a:endParaRPr lang="en-US" sz="2800" dirty="0"/>
          </a:p>
          <a:p>
            <a:pPr marL="1028700" lvl="5" indent="-342900">
              <a:buFont typeface="Arial"/>
              <a:buChar char="•"/>
            </a:pPr>
            <a:endParaRPr lang="en-US" sz="2400" dirty="0" smtClean="0"/>
          </a:p>
          <a:p>
            <a:pPr marL="685800" lvl="4" indent="-342900">
              <a:buFont typeface="Arial"/>
              <a:buChar char="•"/>
            </a:pPr>
            <a:endParaRPr lang="en-US" sz="2400" dirty="0" smtClean="0"/>
          </a:p>
          <a:p>
            <a:pPr marL="342900" lvl="3" indent="-342900">
              <a:buFont typeface="Arial"/>
              <a:buChar char="•"/>
            </a:pP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23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6"/>
            <a:ext cx="91440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134A7A"/>
                </a:solidFill>
                <a:latin typeface="Bebas Neue"/>
              </a:rPr>
              <a:t>Business Recruitment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5032376"/>
          </a:xfrm>
        </p:spPr>
        <p:txBody>
          <a:bodyPr>
            <a:noAutofit/>
          </a:bodyPr>
          <a:lstStyle/>
          <a:p>
            <a:pPr marL="342900" lvl="3" indent="-342900">
              <a:buFont typeface="Wingdings" panose="05000000000000000000" pitchFamily="2" charset="2"/>
              <a:buChar char="ü"/>
            </a:pPr>
            <a:r>
              <a:rPr lang="en-US" sz="2200" b="1" dirty="0" smtClean="0"/>
              <a:t>German </a:t>
            </a:r>
            <a:r>
              <a:rPr lang="en-US" sz="2200" b="1" dirty="0"/>
              <a:t>American Business </a:t>
            </a:r>
            <a:r>
              <a:rPr lang="en-US" sz="2200" b="1" dirty="0" smtClean="0"/>
              <a:t>Forum</a:t>
            </a:r>
            <a:r>
              <a:rPr lang="en-US" sz="2200" dirty="0" smtClean="0"/>
              <a:t> - Represented the Clinton Region at </a:t>
            </a:r>
            <a:r>
              <a:rPr lang="en-US" sz="2200" dirty="0"/>
              <a:t>the German-American Business Forum at the Munich IHK on June </a:t>
            </a:r>
            <a:r>
              <a:rPr lang="en-US" sz="2200" dirty="0" smtClean="0"/>
              <a:t>24</a:t>
            </a:r>
            <a:endParaRPr lang="en-US" sz="2200" dirty="0"/>
          </a:p>
          <a:p>
            <a:pPr marL="342900" lvl="3" indent="-342900">
              <a:buFont typeface="Wingdings" panose="05000000000000000000" pitchFamily="2" charset="2"/>
              <a:buChar char="ü"/>
            </a:pPr>
            <a:endParaRPr lang="en-US" sz="2200" dirty="0"/>
          </a:p>
          <a:p>
            <a:pPr marL="342900" lvl="3" indent="-342900">
              <a:buFont typeface="Wingdings" panose="05000000000000000000" pitchFamily="2" charset="2"/>
              <a:buChar char="ü"/>
            </a:pPr>
            <a:r>
              <a:rPr lang="en-US" sz="2200" b="1" dirty="0"/>
              <a:t>Chicago International Trade </a:t>
            </a:r>
            <a:r>
              <a:rPr lang="en-US" sz="2200" b="1" dirty="0" smtClean="0"/>
              <a:t>Commissioners</a:t>
            </a:r>
            <a:r>
              <a:rPr lang="en-US" sz="2200" dirty="0" smtClean="0"/>
              <a:t> - Partnered with </a:t>
            </a:r>
            <a:r>
              <a:rPr lang="en-US" sz="2200" dirty="0"/>
              <a:t>Quad Cities </a:t>
            </a:r>
            <a:r>
              <a:rPr lang="en-US" sz="2200" dirty="0" smtClean="0"/>
              <a:t>First to host </a:t>
            </a:r>
            <a:r>
              <a:rPr lang="en-US" sz="2200" dirty="0"/>
              <a:t>a group of Chicago-based trade commissioners on July </a:t>
            </a:r>
            <a:r>
              <a:rPr lang="en-US" sz="2200" dirty="0" smtClean="0"/>
              <a:t>9</a:t>
            </a:r>
            <a:endParaRPr lang="en-US" sz="2200" dirty="0"/>
          </a:p>
          <a:p>
            <a:pPr marL="342900" lvl="3" indent="-342900">
              <a:buFont typeface="Wingdings" panose="05000000000000000000" pitchFamily="2" charset="2"/>
              <a:buChar char="ü"/>
            </a:pPr>
            <a:endParaRPr lang="en-US" sz="2200" dirty="0"/>
          </a:p>
          <a:p>
            <a:pPr marL="342900" lvl="3" indent="-342900">
              <a:buFont typeface="Wingdings" panose="05000000000000000000" pitchFamily="2" charset="2"/>
              <a:buChar char="ü"/>
            </a:pPr>
            <a:r>
              <a:rPr lang="en-US" sz="2200" b="1" dirty="0" err="1"/>
              <a:t>Agritechnica</a:t>
            </a:r>
            <a:r>
              <a:rPr lang="en-US" sz="2200" b="1" dirty="0"/>
              <a:t> Trade </a:t>
            </a:r>
            <a:r>
              <a:rPr lang="en-US" sz="2200" b="1" dirty="0" smtClean="0"/>
              <a:t>Show</a:t>
            </a:r>
            <a:r>
              <a:rPr lang="en-US" sz="2200" dirty="0" smtClean="0"/>
              <a:t> - Partnered with IEDA to Market the Clinton Region at this event in Hannover</a:t>
            </a:r>
            <a:r>
              <a:rPr lang="en-US" sz="2200" dirty="0"/>
              <a:t>, Germany, November </a:t>
            </a:r>
            <a:r>
              <a:rPr lang="en-US" sz="2200" dirty="0" smtClean="0"/>
              <a:t>5-12, including 14 meetings with companies from five countries</a:t>
            </a:r>
            <a:endParaRPr lang="en-US" sz="2200" dirty="0"/>
          </a:p>
          <a:p>
            <a:pPr marL="342900" lvl="3" indent="-342900">
              <a:buFont typeface="Wingdings" panose="05000000000000000000" pitchFamily="2" charset="2"/>
              <a:buChar char="ü"/>
            </a:pPr>
            <a:endParaRPr lang="en-US" sz="2200" dirty="0"/>
          </a:p>
          <a:p>
            <a:pPr marL="342900" lvl="3" indent="-342900">
              <a:buFont typeface="Wingdings" panose="05000000000000000000" pitchFamily="2" charset="2"/>
              <a:buChar char="ü"/>
            </a:pPr>
            <a:r>
              <a:rPr lang="en-US" sz="2200" b="1" dirty="0"/>
              <a:t>Target Industry/Competitive Base </a:t>
            </a:r>
            <a:r>
              <a:rPr lang="en-US" sz="2200" b="1" dirty="0" smtClean="0"/>
              <a:t>Analysis </a:t>
            </a:r>
            <a:r>
              <a:rPr lang="en-US" sz="2200" dirty="0" smtClean="0"/>
              <a:t>(Prager Company) - Thanks to the CCDA for their grant support of this project!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268094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6"/>
            <a:ext cx="91440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134A7A"/>
                </a:solidFill>
                <a:latin typeface="Bebas Neue"/>
              </a:rPr>
              <a:t>Resolve Issues That Impede Growth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5032376"/>
          </a:xfrm>
        </p:spPr>
        <p:txBody>
          <a:bodyPr>
            <a:noAutofit/>
          </a:bodyPr>
          <a:lstStyle/>
          <a:p>
            <a:pPr marL="342900" lvl="3" indent="-342900">
              <a:buFont typeface="Wingdings" panose="05000000000000000000" pitchFamily="2" charset="2"/>
              <a:buChar char="ü"/>
            </a:pPr>
            <a:r>
              <a:rPr lang="en-US" sz="2200" b="1" dirty="0" err="1"/>
              <a:t>Railpark</a:t>
            </a:r>
            <a:r>
              <a:rPr lang="en-US" sz="2200" b="1" dirty="0"/>
              <a:t> Broker </a:t>
            </a:r>
            <a:r>
              <a:rPr lang="en-US" sz="2200" b="1" dirty="0" smtClean="0"/>
              <a:t>Selected</a:t>
            </a:r>
            <a:r>
              <a:rPr lang="en-US" sz="2200" dirty="0" smtClean="0"/>
              <a:t> - Following an extensive RFP and interview process, NAI </a:t>
            </a:r>
            <a:r>
              <a:rPr lang="en-US" sz="2200" dirty="0" err="1" smtClean="0"/>
              <a:t>Ruhl</a:t>
            </a:r>
            <a:r>
              <a:rPr lang="en-US" sz="2200" dirty="0" smtClean="0"/>
              <a:t> selected to market the </a:t>
            </a:r>
            <a:r>
              <a:rPr lang="en-US" sz="2200" dirty="0" err="1" smtClean="0"/>
              <a:t>railpark</a:t>
            </a:r>
            <a:endParaRPr lang="en-US" sz="2200" dirty="0" smtClean="0"/>
          </a:p>
          <a:p>
            <a:pPr marL="342900" lvl="3" indent="-342900">
              <a:buFont typeface="Wingdings" panose="05000000000000000000" pitchFamily="2" charset="2"/>
              <a:buChar char="ü"/>
            </a:pPr>
            <a:endParaRPr lang="en-US" sz="2200" dirty="0"/>
          </a:p>
          <a:p>
            <a:pPr marL="342900" lvl="3" indent="-342900">
              <a:buFont typeface="Wingdings" panose="05000000000000000000" pitchFamily="2" charset="2"/>
              <a:buChar char="ü"/>
            </a:pPr>
            <a:r>
              <a:rPr lang="en-US" sz="2200" b="1" dirty="0" err="1"/>
              <a:t>Railpark</a:t>
            </a:r>
            <a:r>
              <a:rPr lang="en-US" sz="2200" b="1" dirty="0"/>
              <a:t> Site </a:t>
            </a:r>
            <a:r>
              <a:rPr lang="en-US" sz="2200" b="1" dirty="0" smtClean="0"/>
              <a:t>Certification </a:t>
            </a:r>
            <a:r>
              <a:rPr lang="en-US" sz="2200" dirty="0" smtClean="0"/>
              <a:t>- </a:t>
            </a:r>
            <a:r>
              <a:rPr lang="en-US" sz="2200" dirty="0" err="1"/>
              <a:t>Lincolnway</a:t>
            </a:r>
            <a:r>
              <a:rPr lang="en-US" sz="2200" dirty="0"/>
              <a:t> Rail &amp; Air Park advanced to Step 3</a:t>
            </a:r>
          </a:p>
          <a:p>
            <a:pPr marL="342900" lvl="3" indent="-342900">
              <a:buFont typeface="Wingdings" panose="05000000000000000000" pitchFamily="2" charset="2"/>
              <a:buChar char="ü"/>
            </a:pPr>
            <a:endParaRPr lang="en-US" sz="2200" dirty="0"/>
          </a:p>
          <a:p>
            <a:pPr marL="342900" lvl="3" indent="-342900">
              <a:buFont typeface="Wingdings" panose="05000000000000000000" pitchFamily="2" charset="2"/>
              <a:buChar char="ü"/>
            </a:pPr>
            <a:r>
              <a:rPr lang="en-US" sz="2200" b="1" dirty="0" err="1"/>
              <a:t>Railpark</a:t>
            </a:r>
            <a:r>
              <a:rPr lang="en-US" sz="2200" b="1" dirty="0"/>
              <a:t> Engineering </a:t>
            </a:r>
            <a:r>
              <a:rPr lang="en-US" sz="2200" b="1" dirty="0" smtClean="0"/>
              <a:t>Studies </a:t>
            </a:r>
            <a:r>
              <a:rPr lang="en-US" sz="2200" dirty="0" smtClean="0"/>
              <a:t>- Olsson </a:t>
            </a:r>
            <a:r>
              <a:rPr lang="en-US" sz="2200" dirty="0"/>
              <a:t>Associates </a:t>
            </a:r>
            <a:r>
              <a:rPr lang="en-US" sz="2200" dirty="0" smtClean="0"/>
              <a:t>selected to complete five </a:t>
            </a:r>
            <a:r>
              <a:rPr lang="en-US" sz="2200" dirty="0"/>
              <a:t>required engineering </a:t>
            </a:r>
            <a:r>
              <a:rPr lang="en-US" sz="2200" dirty="0" smtClean="0"/>
              <a:t>studies for site certification</a:t>
            </a:r>
            <a:endParaRPr lang="en-US" sz="2200" dirty="0"/>
          </a:p>
          <a:p>
            <a:pPr marL="342900" lvl="3" indent="-342900">
              <a:buFont typeface="Wingdings" panose="05000000000000000000" pitchFamily="2" charset="2"/>
              <a:buChar char="ü"/>
            </a:pPr>
            <a:endParaRPr lang="en-US" sz="2200" dirty="0"/>
          </a:p>
          <a:p>
            <a:pPr marL="342900" lvl="3" indent="-342900">
              <a:buFont typeface="Wingdings" panose="05000000000000000000" pitchFamily="2" charset="2"/>
              <a:buChar char="ü"/>
            </a:pPr>
            <a:r>
              <a:rPr lang="en-US" sz="2200" b="1" dirty="0"/>
              <a:t>Iowa Transportation </a:t>
            </a:r>
            <a:r>
              <a:rPr lang="en-US" sz="2200" b="1" dirty="0" smtClean="0"/>
              <a:t>Day </a:t>
            </a:r>
            <a:r>
              <a:rPr lang="en-US" sz="2200" dirty="0" smtClean="0"/>
              <a:t>- CRDC representatives advocated </a:t>
            </a:r>
            <a:r>
              <a:rPr lang="en-US" sz="2200" dirty="0"/>
              <a:t>for expansion of Highway 30 on January 28 in Des </a:t>
            </a:r>
            <a:r>
              <a:rPr lang="en-US" sz="2200" dirty="0" smtClean="0"/>
              <a:t>Moines</a:t>
            </a:r>
            <a:endParaRPr lang="en-US" sz="2200" dirty="0"/>
          </a:p>
          <a:p>
            <a:pPr marL="342900" lvl="3" indent="-342900">
              <a:buFont typeface="Wingdings" panose="05000000000000000000" pitchFamily="2" charset="2"/>
              <a:buChar char="ü"/>
            </a:pPr>
            <a:endParaRPr lang="en-US" sz="2200" dirty="0"/>
          </a:p>
          <a:p>
            <a:pPr marL="342900" lvl="3" indent="-342900">
              <a:buFont typeface="Wingdings" panose="05000000000000000000" pitchFamily="2" charset="2"/>
              <a:buChar char="ü"/>
            </a:pPr>
            <a:r>
              <a:rPr lang="en-US" sz="2200" b="1" dirty="0"/>
              <a:t>IDOT Highway 30 Public Input </a:t>
            </a:r>
            <a:r>
              <a:rPr lang="en-US" sz="2200" b="1" dirty="0" smtClean="0"/>
              <a:t>Meeting </a:t>
            </a:r>
            <a:r>
              <a:rPr lang="en-US" sz="2200" dirty="0" smtClean="0"/>
              <a:t>- </a:t>
            </a:r>
            <a:r>
              <a:rPr lang="en-US" sz="2200" dirty="0"/>
              <a:t>Advocated for environmental impact study funding on April 14 in Davenport</a:t>
            </a:r>
          </a:p>
        </p:txBody>
      </p:sp>
    </p:spTree>
    <p:extLst>
      <p:ext uri="{BB962C8B-B14F-4D97-AF65-F5344CB8AC3E}">
        <p14:creationId xmlns:p14="http://schemas.microsoft.com/office/powerpoint/2010/main" val="148103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6"/>
            <a:ext cx="91440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134A7A"/>
                </a:solidFill>
                <a:latin typeface="Bebas Neue"/>
              </a:rPr>
              <a:t>Communicate with All Stakeholders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5032376"/>
          </a:xfrm>
        </p:spPr>
        <p:txBody>
          <a:bodyPr>
            <a:noAutofit/>
          </a:bodyPr>
          <a:lstStyle/>
          <a:p>
            <a:pPr marL="342900" lvl="3" indent="-342900">
              <a:buFont typeface="Wingdings" panose="05000000000000000000" pitchFamily="2" charset="2"/>
              <a:buChar char="ü"/>
            </a:pPr>
            <a:r>
              <a:rPr lang="en-US" sz="2200" b="1" dirty="0"/>
              <a:t>New CRDC </a:t>
            </a:r>
            <a:r>
              <a:rPr lang="en-US" sz="2200" b="1" dirty="0" smtClean="0"/>
              <a:t>Website </a:t>
            </a:r>
            <a:r>
              <a:rPr lang="en-US" sz="2200" dirty="0" smtClean="0"/>
              <a:t>- </a:t>
            </a:r>
            <a:r>
              <a:rPr lang="en-US" sz="2200" dirty="0"/>
              <a:t>Launched for public access on January 5.</a:t>
            </a:r>
          </a:p>
          <a:p>
            <a:pPr marL="342900" lvl="3" indent="-342900">
              <a:buFont typeface="Wingdings" panose="05000000000000000000" pitchFamily="2" charset="2"/>
              <a:buChar char="ü"/>
            </a:pPr>
            <a:endParaRPr lang="en-US" sz="2200" b="1" dirty="0"/>
          </a:p>
          <a:p>
            <a:pPr marL="342900" lvl="3" indent="-342900">
              <a:buFont typeface="Wingdings" panose="05000000000000000000" pitchFamily="2" charset="2"/>
              <a:buChar char="ü"/>
            </a:pPr>
            <a:r>
              <a:rPr lang="en-US" sz="2200" b="1" dirty="0" smtClean="0"/>
              <a:t>Speaking Engagements </a:t>
            </a:r>
            <a:r>
              <a:rPr lang="en-US" sz="2200" dirty="0" smtClean="0"/>
              <a:t>- 14 Presentations to community groups about the CRDC and economic development</a:t>
            </a:r>
          </a:p>
          <a:p>
            <a:pPr marL="342900" lvl="3" indent="-342900">
              <a:buFont typeface="Wingdings" panose="05000000000000000000" pitchFamily="2" charset="2"/>
              <a:buChar char="ü"/>
            </a:pPr>
            <a:endParaRPr lang="en-US" sz="2200" b="1" dirty="0"/>
          </a:p>
          <a:p>
            <a:pPr marL="342900" lvl="3" indent="-342900">
              <a:buFont typeface="Wingdings" panose="05000000000000000000" pitchFamily="2" charset="2"/>
              <a:buChar char="ü"/>
            </a:pPr>
            <a:r>
              <a:rPr lang="en-US" sz="2200" b="1" dirty="0" smtClean="0"/>
              <a:t>Quarterly </a:t>
            </a:r>
            <a:r>
              <a:rPr lang="en-US" sz="2200" b="1" dirty="0"/>
              <a:t>Investor </a:t>
            </a:r>
            <a:r>
              <a:rPr lang="en-US" sz="2200" b="1" dirty="0" smtClean="0"/>
              <a:t>Update </a:t>
            </a:r>
            <a:r>
              <a:rPr lang="en-US" sz="2200" dirty="0" smtClean="0"/>
              <a:t>- Regular Investor Update event began with the third quarter</a:t>
            </a:r>
          </a:p>
          <a:p>
            <a:pPr marL="342900" lvl="3" indent="-342900">
              <a:buFont typeface="Wingdings" panose="05000000000000000000" pitchFamily="2" charset="2"/>
              <a:buChar char="ü"/>
            </a:pPr>
            <a:endParaRPr lang="en-US" sz="2200" dirty="0" smtClean="0"/>
          </a:p>
          <a:p>
            <a:pPr marL="342900" lvl="3" indent="-342900">
              <a:buFont typeface="Wingdings" panose="05000000000000000000" pitchFamily="2" charset="2"/>
              <a:buChar char="ü"/>
            </a:pPr>
            <a:r>
              <a:rPr lang="en-US" sz="2200" b="1" dirty="0" smtClean="0"/>
              <a:t>Monthly Article</a:t>
            </a:r>
            <a:r>
              <a:rPr lang="en-US" sz="2200" dirty="0" smtClean="0"/>
              <a:t> - Began distributing a monthly article about economic development to all CRDC contacts; the article is also published in the Clinton Herald</a:t>
            </a:r>
          </a:p>
          <a:p>
            <a:pPr marL="342900" lvl="3" indent="-342900">
              <a:buFont typeface="Wingdings" panose="05000000000000000000" pitchFamily="2" charset="2"/>
              <a:buChar char="ü"/>
            </a:pPr>
            <a:endParaRPr lang="en-US" sz="2200" dirty="0" smtClean="0"/>
          </a:p>
          <a:p>
            <a:pPr marL="342900" lvl="3" indent="-342900">
              <a:buFont typeface="Wingdings" panose="05000000000000000000" pitchFamily="2" charset="2"/>
              <a:buChar char="ü"/>
            </a:pPr>
            <a:r>
              <a:rPr lang="en-US" sz="2200" b="1" dirty="0" smtClean="0"/>
              <a:t>Monthly Projects Update </a:t>
            </a:r>
            <a:r>
              <a:rPr lang="en-US" sz="2200" dirty="0" smtClean="0"/>
              <a:t>- Began producing a monthly project update email, which is distributed to all investors and stakeholders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16416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9083</TotalTime>
  <Words>878</Words>
  <Application>Microsoft Office PowerPoint</Application>
  <PresentationFormat>On-screen Show (4:3)</PresentationFormat>
  <Paragraphs>142</Paragraphs>
  <Slides>21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Bebas Neue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Vision 2020 Strategies</vt:lpstr>
      <vt:lpstr>Expand and Retain Existing Industries</vt:lpstr>
      <vt:lpstr>Business Recruitment Project Activity</vt:lpstr>
      <vt:lpstr>Business Recruitment</vt:lpstr>
      <vt:lpstr>Business Recruitment</vt:lpstr>
      <vt:lpstr>Resolve Issues That Impede Growth</vt:lpstr>
      <vt:lpstr>Communicate with All Stakeholders</vt:lpstr>
      <vt:lpstr>Enhance Organizational Readiness</vt:lpstr>
      <vt:lpstr>Major 2016 Initiatives</vt:lpstr>
      <vt:lpstr>PowerPoint Presentation</vt:lpstr>
      <vt:lpstr>PowerPoint Presentation</vt:lpstr>
      <vt:lpstr>PowerPoint Presentation</vt:lpstr>
      <vt:lpstr>PowerPoint Presentation</vt:lpstr>
      <vt:lpstr>Investor Statistics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Nicole Barreca</dc:creator>
  <cp:lastModifiedBy>Mike Kirchoff</cp:lastModifiedBy>
  <cp:revision>183</cp:revision>
  <cp:lastPrinted>2015-12-14T22:33:01Z</cp:lastPrinted>
  <dcterms:created xsi:type="dcterms:W3CDTF">2013-05-02T23:30:12Z</dcterms:created>
  <dcterms:modified xsi:type="dcterms:W3CDTF">2015-12-16T16:54:13Z</dcterms:modified>
</cp:coreProperties>
</file>